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13" r:id="rId1"/>
  </p:sldMasterIdLst>
  <p:notesMasterIdLst>
    <p:notesMasterId r:id="rId82"/>
  </p:notesMasterIdLst>
  <p:handoutMasterIdLst>
    <p:handoutMasterId r:id="rId83"/>
  </p:handoutMasterIdLst>
  <p:sldIdLst>
    <p:sldId id="346" r:id="rId2"/>
    <p:sldId id="336" r:id="rId3"/>
    <p:sldId id="455" r:id="rId4"/>
    <p:sldId id="341" r:id="rId5"/>
    <p:sldId id="333" r:id="rId6"/>
    <p:sldId id="342" r:id="rId7"/>
    <p:sldId id="343" r:id="rId8"/>
    <p:sldId id="345" r:id="rId9"/>
    <p:sldId id="413" r:id="rId10"/>
    <p:sldId id="414" r:id="rId11"/>
    <p:sldId id="344" r:id="rId12"/>
    <p:sldId id="354" r:id="rId13"/>
    <p:sldId id="347" r:id="rId14"/>
    <p:sldId id="348" r:id="rId15"/>
    <p:sldId id="356" r:id="rId16"/>
    <p:sldId id="353" r:id="rId17"/>
    <p:sldId id="350" r:id="rId18"/>
    <p:sldId id="351" r:id="rId19"/>
    <p:sldId id="352" r:id="rId20"/>
    <p:sldId id="357" r:id="rId21"/>
    <p:sldId id="362" r:id="rId22"/>
    <p:sldId id="359" r:id="rId23"/>
    <p:sldId id="425" r:id="rId24"/>
    <p:sldId id="358" r:id="rId25"/>
    <p:sldId id="426" r:id="rId26"/>
    <p:sldId id="361" r:id="rId27"/>
    <p:sldId id="367" r:id="rId28"/>
    <p:sldId id="365" r:id="rId29"/>
    <p:sldId id="369" r:id="rId30"/>
    <p:sldId id="370" r:id="rId31"/>
    <p:sldId id="371" r:id="rId32"/>
    <p:sldId id="366" r:id="rId33"/>
    <p:sldId id="412" r:id="rId34"/>
    <p:sldId id="427" r:id="rId35"/>
    <p:sldId id="428" r:id="rId36"/>
    <p:sldId id="372" r:id="rId37"/>
    <p:sldId id="447" r:id="rId38"/>
    <p:sldId id="406" r:id="rId39"/>
    <p:sldId id="446" r:id="rId40"/>
    <p:sldId id="373" r:id="rId41"/>
    <p:sldId id="409" r:id="rId42"/>
    <p:sldId id="379" r:id="rId43"/>
    <p:sldId id="448" r:id="rId44"/>
    <p:sldId id="408" r:id="rId45"/>
    <p:sldId id="374" r:id="rId46"/>
    <p:sldId id="376" r:id="rId47"/>
    <p:sldId id="378" r:id="rId48"/>
    <p:sldId id="380" r:id="rId49"/>
    <p:sldId id="389" r:id="rId50"/>
    <p:sldId id="390" r:id="rId51"/>
    <p:sldId id="385" r:id="rId52"/>
    <p:sldId id="386" r:id="rId53"/>
    <p:sldId id="387" r:id="rId54"/>
    <p:sldId id="424" r:id="rId55"/>
    <p:sldId id="415" r:id="rId56"/>
    <p:sldId id="416" r:id="rId57"/>
    <p:sldId id="429" r:id="rId58"/>
    <p:sldId id="430" r:id="rId59"/>
    <p:sldId id="431" r:id="rId60"/>
    <p:sldId id="432" r:id="rId61"/>
    <p:sldId id="433" r:id="rId62"/>
    <p:sldId id="434" r:id="rId63"/>
    <p:sldId id="435" r:id="rId64"/>
    <p:sldId id="436" r:id="rId65"/>
    <p:sldId id="437" r:id="rId66"/>
    <p:sldId id="438" r:id="rId67"/>
    <p:sldId id="439" r:id="rId68"/>
    <p:sldId id="440" r:id="rId69"/>
    <p:sldId id="441" r:id="rId70"/>
    <p:sldId id="442" r:id="rId71"/>
    <p:sldId id="443" r:id="rId72"/>
    <p:sldId id="444" r:id="rId73"/>
    <p:sldId id="449" r:id="rId74"/>
    <p:sldId id="453" r:id="rId75"/>
    <p:sldId id="454" r:id="rId76"/>
    <p:sldId id="450" r:id="rId77"/>
    <p:sldId id="451" r:id="rId78"/>
    <p:sldId id="452" r:id="rId79"/>
    <p:sldId id="445" r:id="rId80"/>
    <p:sldId id="349" r:id="rId81"/>
  </p:sldIdLst>
  <p:sldSz cx="12198350" cy="6858000"/>
  <p:notesSz cx="6797675" cy="99266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A03E32B9-FE9F-4D42-B3BD-B17FB628B27B}">
          <p14:sldIdLst>
            <p14:sldId id="346"/>
            <p14:sldId id="336"/>
            <p14:sldId id="455"/>
            <p14:sldId id="341"/>
            <p14:sldId id="333"/>
            <p14:sldId id="342"/>
            <p14:sldId id="343"/>
            <p14:sldId id="345"/>
            <p14:sldId id="413"/>
            <p14:sldId id="414"/>
            <p14:sldId id="344"/>
            <p14:sldId id="354"/>
            <p14:sldId id="347"/>
            <p14:sldId id="348"/>
            <p14:sldId id="356"/>
            <p14:sldId id="353"/>
            <p14:sldId id="350"/>
            <p14:sldId id="351"/>
            <p14:sldId id="352"/>
            <p14:sldId id="357"/>
            <p14:sldId id="362"/>
            <p14:sldId id="359"/>
            <p14:sldId id="425"/>
            <p14:sldId id="358"/>
            <p14:sldId id="426"/>
            <p14:sldId id="361"/>
            <p14:sldId id="367"/>
            <p14:sldId id="365"/>
            <p14:sldId id="369"/>
            <p14:sldId id="370"/>
            <p14:sldId id="371"/>
            <p14:sldId id="366"/>
            <p14:sldId id="412"/>
            <p14:sldId id="427"/>
            <p14:sldId id="428"/>
            <p14:sldId id="372"/>
            <p14:sldId id="447"/>
            <p14:sldId id="406"/>
            <p14:sldId id="446"/>
            <p14:sldId id="373"/>
            <p14:sldId id="409"/>
            <p14:sldId id="379"/>
          </p14:sldIdLst>
        </p14:section>
        <p14:section name="Seção sem Título" id="{5AD15A55-3D09-485D-9563-348205F308C7}">
          <p14:sldIdLst>
            <p14:sldId id="448"/>
            <p14:sldId id="408"/>
            <p14:sldId id="374"/>
            <p14:sldId id="376"/>
            <p14:sldId id="378"/>
            <p14:sldId id="380"/>
            <p14:sldId id="389"/>
            <p14:sldId id="390"/>
            <p14:sldId id="385"/>
            <p14:sldId id="386"/>
            <p14:sldId id="387"/>
            <p14:sldId id="424"/>
            <p14:sldId id="415"/>
            <p14:sldId id="416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9"/>
            <p14:sldId id="453"/>
            <p14:sldId id="454"/>
            <p14:sldId id="450"/>
            <p14:sldId id="451"/>
            <p14:sldId id="452"/>
            <p14:sldId id="445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4">
          <p15:clr>
            <a:srgbClr val="A4A3A4"/>
          </p15:clr>
        </p15:guide>
        <p15:guide id="2" orient="horz" pos="2089">
          <p15:clr>
            <a:srgbClr val="A4A3A4"/>
          </p15:clr>
        </p15:guide>
        <p15:guide id="3" orient="horz" pos="3909">
          <p15:clr>
            <a:srgbClr val="A4A3A4"/>
          </p15:clr>
        </p15:guide>
        <p15:guide id="4" orient="horz" pos="3400">
          <p15:clr>
            <a:srgbClr val="A4A3A4"/>
          </p15:clr>
        </p15:guide>
        <p15:guide id="5" pos="7527">
          <p15:clr>
            <a:srgbClr val="A4A3A4"/>
          </p15:clr>
        </p15:guide>
        <p15:guide id="6" pos="5568">
          <p15:clr>
            <a:srgbClr val="A4A3A4"/>
          </p15:clr>
        </p15:guide>
        <p15:guide id="7" orient="horz" pos="796">
          <p15:clr>
            <a:srgbClr val="A4A3A4"/>
          </p15:clr>
        </p15:guide>
        <p15:guide id="8" orient="horz" pos="4130">
          <p15:clr>
            <a:srgbClr val="A4A3A4"/>
          </p15:clr>
        </p15:guide>
        <p15:guide id="9" orient="horz" pos="3943">
          <p15:clr>
            <a:srgbClr val="A4A3A4"/>
          </p15:clr>
        </p15:guide>
        <p15:guide id="10" pos="5673">
          <p15:clr>
            <a:srgbClr val="A4A3A4"/>
          </p15:clr>
        </p15:guide>
        <p15:guide id="11" pos="4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0099FF"/>
    <a:srgbClr val="FFFF99"/>
    <a:srgbClr val="000099"/>
    <a:srgbClr val="3505E5"/>
    <a:srgbClr val="CCECFF"/>
    <a:srgbClr val="66FF33"/>
    <a:srgbClr val="99FF66"/>
    <a:srgbClr val="FFCCCC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63" autoAdjust="0"/>
    <p:restoredTop sz="90305" autoAdjust="0"/>
  </p:normalViewPr>
  <p:slideViewPr>
    <p:cSldViewPr snapToGrid="0" snapToObjects="1">
      <p:cViewPr varScale="1">
        <p:scale>
          <a:sx n="63" d="100"/>
          <a:sy n="63" d="100"/>
        </p:scale>
        <p:origin x="1260" y="78"/>
      </p:cViewPr>
      <p:guideLst>
        <p:guide orient="horz" pos="124"/>
        <p:guide orient="horz" pos="2089"/>
        <p:guide orient="horz" pos="3909"/>
        <p:guide orient="horz" pos="3400"/>
        <p:guide pos="7527"/>
        <p:guide pos="5568"/>
        <p:guide orient="horz" pos="796"/>
        <p:guide orient="horz" pos="4130"/>
        <p:guide orient="horz" pos="3943"/>
        <p:guide pos="5673"/>
        <p:guide pos="436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984"/>
    </p:cViewPr>
  </p:sorterViewPr>
  <p:notesViewPr>
    <p:cSldViewPr snapToGrid="0" snapToObjects="1">
      <p:cViewPr varScale="1">
        <p:scale>
          <a:sx n="52" d="100"/>
          <a:sy n="52" d="100"/>
        </p:scale>
        <p:origin x="2958" y="96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 bwMode="auto">
          <a:xfrm>
            <a:off x="1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 bwMode="auto">
          <a:xfrm>
            <a:off x="3850344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fld id="{49951494-414B-43AB-B592-C70E79A546C4}" type="datetime1">
              <a:rPr lang="en-US" altLang="ja-JP"/>
              <a:pPr/>
              <a:t>4/13/2016</a:t>
            </a:fld>
            <a:endParaRPr lang="en-US" altLang="ja-JP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 bwMode="auto">
          <a:xfrm>
            <a:off x="1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 bwMode="auto">
          <a:xfrm>
            <a:off x="3850344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fld id="{7C1AE5C2-A7B3-4D8D-BC30-10BA525B4ECE}" type="slidenum">
              <a:rPr lang="en-US" altLang="ja-JP"/>
              <a:pPr/>
              <a:t>‹nº›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885653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en-US" altLang="ja-JP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44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endParaRPr lang="en-US" altLang="ja-JP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828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395" y="4714523"/>
            <a:ext cx="5436886" cy="446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en-US" altLang="ja-JP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44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fld id="{E43D251F-5A08-485A-9C56-AD16E16BF0C5}" type="slidenum">
              <a:rPr lang="en-US" altLang="ja-JP"/>
              <a:pPr/>
              <a:t>‹nº›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874871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D251F-5A08-485A-9C56-AD16E16BF0C5}" type="slidenum">
              <a:rPr lang="en-US" altLang="ja-JP" smtClean="0"/>
              <a:pPr/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56465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D251F-5A08-485A-9C56-AD16E16BF0C5}" type="slidenum">
              <a:rPr lang="en-US" altLang="ja-JP" smtClean="0"/>
              <a:pPr/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38120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D251F-5A08-485A-9C56-AD16E16BF0C5}" type="slidenum">
              <a:rPr lang="en-US" altLang="ja-JP" smtClean="0"/>
              <a:pPr/>
              <a:t>14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7816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178130" y="5782048"/>
            <a:ext cx="11851574" cy="893103"/>
          </a:xfrm>
          <a:prstGeom prst="rect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628" y="374989"/>
            <a:ext cx="554990" cy="577850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" name="Retângulo 4"/>
          <p:cNvSpPr/>
          <p:nvPr userDrawn="1"/>
        </p:nvSpPr>
        <p:spPr>
          <a:xfrm>
            <a:off x="178130" y="232489"/>
            <a:ext cx="11851573" cy="5549559"/>
          </a:xfrm>
          <a:prstGeom prst="rect">
            <a:avLst/>
          </a:prstGeom>
          <a:noFill/>
          <a:ln w="12700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92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ddlePage_3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628" y="232489"/>
            <a:ext cx="554990" cy="577850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5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2" y="150292"/>
            <a:ext cx="471488" cy="692944"/>
          </a:xfrm>
          <a:prstGeom prst="rect">
            <a:avLst/>
          </a:prstGeom>
          <a:noFill/>
          <a:ln>
            <a:noFill/>
          </a:ln>
          <a:effectLst/>
          <a:extLst/>
        </p:spPr>
      </p:pic>
      <p:cxnSp>
        <p:nvCxnSpPr>
          <p:cNvPr id="12" name="Conector reto 11"/>
          <p:cNvCxnSpPr/>
          <p:nvPr userDrawn="1"/>
        </p:nvCxnSpPr>
        <p:spPr>
          <a:xfrm>
            <a:off x="161441" y="881691"/>
            <a:ext cx="11880000" cy="0"/>
          </a:xfrm>
          <a:prstGeom prst="line">
            <a:avLst/>
          </a:prstGeom>
          <a:ln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70005" y="6602599"/>
            <a:ext cx="11880000" cy="0"/>
          </a:xfrm>
          <a:prstGeom prst="line">
            <a:avLst/>
          </a:prstGeom>
          <a:ln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594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919" y="274638"/>
            <a:ext cx="1097851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919" y="1600205"/>
            <a:ext cx="10978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917" y="6356355"/>
            <a:ext cx="28462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F7449-FB9F-471C-8A3D-66DD5AE15E02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7771" y="6356355"/>
            <a:ext cx="38628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42151" y="6356355"/>
            <a:ext cx="28462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8791C-D8AE-443F-9E38-8152D81986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3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</p:sldLayoutIdLst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826718" y="2690160"/>
            <a:ext cx="106095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+mj-lt"/>
              </a:rPr>
              <a:t>Projeto de Sistemas de Informação</a:t>
            </a:r>
          </a:p>
          <a:p>
            <a:pPr algn="ctr"/>
            <a:r>
              <a:rPr lang="pt-BR" sz="2000" b="1" dirty="0" smtClean="0">
                <a:solidFill>
                  <a:srgbClr val="002060"/>
                </a:solidFill>
                <a:latin typeface="+mj-lt"/>
              </a:rPr>
              <a:t>Professor : Márcio Palheta</a:t>
            </a:r>
            <a:endParaRPr lang="pt-BR" sz="18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436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0968241"/>
              </p:ext>
            </p:extLst>
          </p:nvPr>
        </p:nvGraphicFramePr>
        <p:xfrm>
          <a:off x="264913" y="1759300"/>
          <a:ext cx="11607922" cy="49777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="" xmlns:a16="http://schemas.microsoft.com/office/drawing/2014/main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="" xmlns:a16="http://schemas.microsoft.com/office/drawing/2014/main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="" xmlns:a16="http://schemas.microsoft.com/office/drawing/2014/main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="" xmlns:a16="http://schemas.microsoft.com/office/drawing/2014/main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="" xmlns:a16="http://schemas.microsoft.com/office/drawing/2014/main" val="2777683410"/>
                    </a:ext>
                  </a:extLst>
                </a:gridCol>
              </a:tblGrid>
              <a:tr h="2713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3065167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Manter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Administrador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realiza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o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controle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seus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clientes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,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como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metas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premiações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Gerente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9982579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Manter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cadastro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Cliente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cadastrado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participa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de um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programa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onde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ganha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pontos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por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consumir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produtos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promocionais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combos de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produtos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oferecidos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padaria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Podendo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tambem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vincular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-se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desvincular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-se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quais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quer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também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podendo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este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listar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quais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está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vinculado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visualizar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pontos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respectivos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Cliente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468318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Manter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promoções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premiações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Administrador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realiza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do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controle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quais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produtos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podem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ser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postos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em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promoção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usados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como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premiação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para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Assim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como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a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liberação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premiações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para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clientes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Gerente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71042290"/>
                  </a:ext>
                </a:extLst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Gustavo Machado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961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302272"/>
              </p:ext>
            </p:extLst>
          </p:nvPr>
        </p:nvGraphicFramePr>
        <p:xfrm>
          <a:off x="264913" y="1759301"/>
          <a:ext cx="11607922" cy="21341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="" xmlns:a16="http://schemas.microsoft.com/office/drawing/2014/main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="" xmlns:a16="http://schemas.microsoft.com/office/drawing/2014/main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="" xmlns:a16="http://schemas.microsoft.com/office/drawing/2014/main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="" xmlns:a16="http://schemas.microsoft.com/office/drawing/2014/main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="" xmlns:a16="http://schemas.microsoft.com/office/drawing/2014/main" val="2777683410"/>
                    </a:ext>
                  </a:extLst>
                </a:gridCol>
              </a:tblGrid>
              <a:tr h="3003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3065167"/>
                  </a:ext>
                </a:extLst>
              </a:tr>
              <a:tr h="6065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Cadastrar 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 se cadastra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9982579"/>
                  </a:ext>
                </a:extLst>
              </a:tr>
              <a:tr h="6065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Cadastrar 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 de cadastra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6065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Logar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Entrar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Evaldo Fredson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735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sp>
        <p:nvSpPr>
          <p:cNvPr id="2" name="Retângulo 1"/>
          <p:cNvSpPr/>
          <p:nvPr/>
        </p:nvSpPr>
        <p:spPr>
          <a:xfrm>
            <a:off x="183761" y="937471"/>
            <a:ext cx="1296000" cy="5605832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031" y="937471"/>
            <a:ext cx="10470743" cy="5605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49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62753" y="991133"/>
            <a:ext cx="5929289" cy="646331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r>
              <a:rPr lang="pt-BR" sz="1800" dirty="0" smtClean="0"/>
              <a:t>Segunda Parte do Exercício</a:t>
            </a:r>
          </a:p>
          <a:p>
            <a:r>
              <a:rPr lang="pt-BR" sz="1800" dirty="0" smtClean="0"/>
              <a:t>24 de Fevereiro de 2016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8357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User 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265829"/>
              </p:ext>
            </p:extLst>
          </p:nvPr>
        </p:nvGraphicFramePr>
        <p:xfrm>
          <a:off x="2220152" y="970034"/>
          <a:ext cx="9871764" cy="5546772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61926"/>
                <a:gridCol w="4727712"/>
                <a:gridCol w="4182126"/>
              </a:tblGrid>
              <a:tr h="36098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Acceptance 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padeiro ou confeiteiro,	</a:t>
                      </a:r>
                    </a:p>
                    <a:p>
                      <a:pPr algn="just"/>
                      <a:r>
                        <a:rPr lang="pt-BR" sz="1600" b="0" dirty="0" smtClean="0"/>
                        <a:t>Eu quero visualizar a produção diária por tipo de massa,</a:t>
                      </a:r>
                      <a:r>
                        <a:rPr lang="pt-BR" sz="1600" b="0" baseline="0" dirty="0" smtClean="0"/>
                        <a:t> </a:t>
                      </a:r>
                      <a:r>
                        <a:rPr lang="pt-B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que o padeiro ou confeiteiro possa verificar a sua produção do dia.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na Massa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em palavra do titulo</a:t>
                      </a:r>
                      <a:endParaRPr lang="en-US" sz="1600" b="0" dirty="0"/>
                    </a:p>
                  </a:txBody>
                  <a:tcPr/>
                </a:tc>
              </a:tr>
              <a:tr h="913812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2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</a:t>
                      </a:r>
                      <a:r>
                        <a:rPr lang="pt-BR" sz="1600" b="0" baseline="0" dirty="0" smtClean="0"/>
                        <a:t> Padeiro ou Confeiteiro, </a:t>
                      </a:r>
                      <a:r>
                        <a:rPr lang="pt-BR" sz="16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  <a:r>
                        <a:rPr lang="pt-B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uero cadastrar, editar, as produções feita diariamente, para manter o controle da produção em dia.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1. Posso</a:t>
                      </a:r>
                      <a:r>
                        <a:rPr lang="pt-BR" sz="1600" b="0" baseline="0" dirty="0" smtClean="0"/>
                        <a:t> cadastrar, editar a produção diária</a:t>
                      </a:r>
                      <a:endParaRPr lang="en-US" sz="1600" b="0" dirty="0"/>
                    </a:p>
                  </a:txBody>
                  <a:tcPr/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3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Padeiro ou Confeiteiro,</a:t>
                      </a:r>
                      <a:r>
                        <a:rPr lang="pt-BR" sz="1600" b="0" baseline="0" dirty="0" smtClean="0"/>
                        <a:t> quero visualizar as receitas feitas por Padeiros ou Confeiteiros, para que novos funcionários possam verificar o padrão que são feitos os produtos.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as receitas por tipo de massa de Padaria ou Confeitaria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me palavra do um titulo</a:t>
                      </a:r>
                      <a:endParaRPr lang="en-US" sz="1600" b="0" dirty="0"/>
                    </a:p>
                  </a:txBody>
                  <a:tcPr/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4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Como Padeiro ou Confeiteiro, quero visualizar a produção efetivada pelos Padeiros ou Confeiteiros, para que saibam quais os produtos serão feito no dia.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as produções por tipo de massa de Padaria ou Confeitaria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me palavra do um titulo</a:t>
                      </a:r>
                      <a:endParaRPr lang="en-US" sz="1600" b="0" dirty="0" smtClean="0"/>
                    </a:p>
                  </a:txBody>
                  <a:tcPr/>
                </a:tc>
              </a:tr>
              <a:tr h="1021515"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Como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ajudante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de padeiro, padeiro e confeiteiro, quero confirmar a produção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diária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com os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produtos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que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foram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feitos, apos o  ultimo processo que é assar.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Posso atualizar a produção feita e concluir o produto como produzido.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Posso visualizar o produto como pronto e disponivel para a venda.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i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Reginaldo Castro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66681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071660"/>
              </p:ext>
            </p:extLst>
          </p:nvPr>
        </p:nvGraphicFramePr>
        <p:xfrm>
          <a:off x="2220152" y="970034"/>
          <a:ext cx="9871764" cy="192024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61926"/>
                <a:gridCol w="4727712"/>
                <a:gridCol w="4182126"/>
              </a:tblGrid>
              <a:tr h="36098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Acceptance 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6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</a:t>
                      </a:r>
                      <a:r>
                        <a:rPr lang="pt-BR" sz="1600" b="0" baseline="0" dirty="0" smtClean="0"/>
                        <a:t> todos os funcionários</a:t>
                      </a:r>
                      <a:r>
                        <a:rPr lang="pt-BR" sz="1600" b="0" dirty="0" smtClean="0"/>
                        <a:t>,	</a:t>
                      </a:r>
                    </a:p>
                    <a:p>
                      <a:pPr algn="just"/>
                      <a:r>
                        <a:rPr lang="pt-BR" sz="1600" b="0" dirty="0" smtClean="0"/>
                        <a:t>Eu quero acompanhar a produção que esta disponível para a venda, </a:t>
                      </a:r>
                    </a:p>
                    <a:p>
                      <a:pPr algn="just"/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acompanhar os produtos</a:t>
                      </a:r>
                      <a:r>
                        <a:rPr lang="pt-BR" sz="1600" b="0" baseline="0" dirty="0" smtClean="0"/>
                        <a:t> que estão prontos para que possa estar no status de venda, para por no balcão.</a:t>
                      </a:r>
                      <a:endParaRPr lang="pt-BR" sz="1600" b="0" dirty="0" smtClean="0"/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acompanhar com base em palavra do titulo os produtos que estarão</a:t>
                      </a:r>
                      <a:r>
                        <a:rPr lang="pt-BR" sz="1600" b="0" baseline="0" dirty="0" smtClean="0"/>
                        <a:t> prontos para por na venda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Grupo 2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4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aixaDeTexto 4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6" name="Retângulo 5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12" name="CaixaDeTexto 11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Reginaldo Castro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5253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781614"/>
              </p:ext>
            </p:extLst>
          </p:nvPr>
        </p:nvGraphicFramePr>
        <p:xfrm>
          <a:off x="2315688" y="1073530"/>
          <a:ext cx="9749641" cy="423672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1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cliente de negócios, eu quero vender na web meus produtos para que meus clientes possam comprar.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400" b="0" dirty="0" smtClean="0"/>
                        <a:t>Meus produtos estejam sendo disponível na web para compra.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US" sz="1400" b="0" dirty="0"/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cliente de negócios, eu quero cadastrar meu produtos para que possam ser visualizado por mim e meus clientes.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pt-BR" sz="1400" b="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Quero cadastrar todos meus produtos no sistema.</a:t>
                      </a:r>
                      <a:endParaRPr lang="en-US" sz="1400" b="0" kern="120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400" b="0" dirty="0"/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3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funcionário, eu quero registrar o horário de chegada e saída para que possa ter o controle de minhas horas trabalhadas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400" b="0" dirty="0" smtClean="0"/>
                        <a:t>Poder registrar o horário de entrada e saída de qualquer forma.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US" sz="1400" b="0" dirty="0"/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4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Como cliente de negócios, eu quero visualizar as vendas que meus funcionaram fizeram para que eu possa ter o controle e assim pagar a comissão deles.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ver as vendas que foram feitas durante o dia e mês.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5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Como funcionário, eu quero visualizar as vendas que fiz para que eu possa ter o controle.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ver as vendas que foram feitas por mim durante o dia e mês.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Willian Alves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6144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658462"/>
              </p:ext>
            </p:extLst>
          </p:nvPr>
        </p:nvGraphicFramePr>
        <p:xfrm>
          <a:off x="2315688" y="1073530"/>
          <a:ext cx="9749641" cy="402336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6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final eu quero visualizar a data de validade de produtos para que eu possa comprar os produtos de meu interesse dentro da validade.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a data de validade dos produtos.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7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de negócios, eu quero visualizar a data de validade de produtos para que eu possa substituir os que venceram e os que estão próximo a data de validade, fazer </a:t>
                      </a:r>
                      <a:r>
                        <a:rPr lang="pt-BR" sz="1400" b="0" dirty="0" err="1" smtClean="0"/>
                        <a:t>outlet</a:t>
                      </a:r>
                      <a:r>
                        <a:rPr lang="en-US" sz="1400" b="0" dirty="0" smtClean="0"/>
                        <a:t>.</a:t>
                      </a:r>
                      <a:endParaRPr lang="pt-BR" sz="14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a data de validade dos produtos.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8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de negócios, eu quero poder visualizar todos os clientes que compraram para acompanhar o processo de compra ate a entrega.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o status da compra de cada cliente.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9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cliente, eu quero poder visualizar o status de minha compra para acompanhar o processo ate a entrega.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o status da minha compra.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10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final, eu quero reservar uma quantidade “x” de pães para a hora que eu for adquirir tenha quantidade suficiente.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reservar a quantidade de produto para determinada hora.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Willian Alves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74872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555272"/>
              </p:ext>
            </p:extLst>
          </p:nvPr>
        </p:nvGraphicFramePr>
        <p:xfrm>
          <a:off x="2315688" y="1073530"/>
          <a:ext cx="9749641" cy="428625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Cliente , quero </a:t>
                      </a: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realizar </a:t>
                      </a: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encomendas periódicas, podendo Cadastrar, cancelar e editar para evitar fazer a mesma encomenda diversas vezes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Este procedimento poderá ser realizado somente com 3 dias de antecedência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quantidade mínima de dias por semana deve ser 3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Funcionário,  quero cadastrar ou cancelar as encomendas por falta de produto, pedido do cliente ou outro motivo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 Cancelamento poderá ser realizado com até 24 horas antes da data de inicio das encomendas.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cliente, eu quero pesquisar o preço dos produto da prateleira para calcular os meus possíveis gastos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busca deverá  ocorrer através do código de barras gerado lido pela câmera do dispositivo mobile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 busca poderá ocorrer através da digitação do numero do código de barras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Cliente , quero avaliar os serviços prestados </a:t>
                      </a: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pela panificadora </a:t>
                      </a: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 que eu possa ter um relacionamento mais amigável e que eu possua um </a:t>
                      </a: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feedback </a:t>
                      </a: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 empresa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Deve ser informada a data do atendimento, e o serviço prestado.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Gerente, quero responder o cliente de acordo com a avaliação feita por ela, para que ele saiba que estamos trabalhando para melhor atendê-lo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 feedback deverá ser enviado por e-mail ao cliente pelo sistema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Luiz Henrique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0600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235019"/>
              </p:ext>
            </p:extLst>
          </p:nvPr>
        </p:nvGraphicFramePr>
        <p:xfrm>
          <a:off x="2315688" y="1073530"/>
          <a:ext cx="9749641" cy="3370534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cliente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quero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efetivar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online, para que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logo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após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pela Web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pelo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smartphone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Cliente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quero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avisado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mudança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Status do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para que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saiba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momento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da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entrega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acompanhar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SMS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acompanhar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pela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página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Gestor,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quero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efetivar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funcionários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sistema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usuário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ativo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imediatamente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ativo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para que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desempenhar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suas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atividades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editar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não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excluir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Registro</a:t>
                      </a:r>
                      <a:endParaRPr 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consultar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Funcionários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cliente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quero visualizar o status dos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realizados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para que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acompanhar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entrega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do produto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Visualizar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consulta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realizados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via WEB e Mobile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8264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6094207" y="4851700"/>
            <a:ext cx="59328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/>
              <a:t>Equipe:</a:t>
            </a:r>
          </a:p>
          <a:p>
            <a:endParaRPr lang="pt-BR" sz="1400" dirty="0"/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Evaldo Fredson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Gustavo Machado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Luiz Henrique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Reginaldo Costa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Willian Alves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48000" y="188021"/>
            <a:ext cx="926803" cy="654942"/>
          </a:xfrm>
          <a:prstGeom prst="rect">
            <a:avLst/>
          </a:prstGeom>
          <a:noFill/>
        </p:spPr>
      </p:pic>
      <p:sp>
        <p:nvSpPr>
          <p:cNvPr id="3" name="CaixaDeTexto 2"/>
          <p:cNvSpPr txBox="1"/>
          <p:nvPr/>
        </p:nvSpPr>
        <p:spPr>
          <a:xfrm>
            <a:off x="826718" y="2690160"/>
            <a:ext cx="106095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+mj-lt"/>
              </a:rPr>
              <a:t>Projeto de Sistemas de Informação</a:t>
            </a:r>
          </a:p>
          <a:p>
            <a:pPr algn="ctr"/>
            <a:r>
              <a:rPr lang="pt-BR" sz="2000" b="1" dirty="0" smtClean="0">
                <a:solidFill>
                  <a:srgbClr val="002060"/>
                </a:solidFill>
                <a:latin typeface="+mj-lt"/>
              </a:rPr>
              <a:t>Professor : Márcio Palheta</a:t>
            </a:r>
            <a:endParaRPr lang="pt-BR" sz="18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395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62753" y="991133"/>
            <a:ext cx="5929289" cy="646331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r>
              <a:rPr lang="pt-BR" sz="1800" dirty="0" smtClean="0"/>
              <a:t>Terceira Parte do Exercício</a:t>
            </a:r>
          </a:p>
          <a:p>
            <a:r>
              <a:rPr lang="pt-BR" sz="1800" dirty="0" smtClean="0"/>
              <a:t>09 de Março de 2016 </a:t>
            </a:r>
            <a:r>
              <a:rPr lang="pt-BR" sz="1800" dirty="0" smtClean="0">
                <a:sym typeface="Wingdings" panose="05000000000000000000" pitchFamily="2" charset="2"/>
              </a:rPr>
              <a:t> </a:t>
            </a:r>
            <a:r>
              <a:rPr lang="pt-BR" sz="1800" b="1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23 de Março de 2016</a:t>
            </a:r>
            <a:endParaRPr lang="en-US" sz="1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58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68" y="969587"/>
            <a:ext cx="11244943" cy="5486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752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95" y="974278"/>
            <a:ext cx="8803958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Funcionários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26604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Funcionários</a:t>
            </a:r>
            <a:endParaRPr lang="pt-BR" sz="2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00" y="1070568"/>
            <a:ext cx="5752148" cy="529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797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681" y="988671"/>
            <a:ext cx="8752523" cy="546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Cliente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9371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Cliente</a:t>
            </a:r>
            <a:endParaRPr lang="pt-BR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00" y="1181654"/>
            <a:ext cx="5752148" cy="528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275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28" y="978034"/>
            <a:ext cx="8795385" cy="547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Logar</a:t>
            </a:r>
            <a:r>
              <a:rPr lang="pt-BR" sz="2800" dirty="0" smtClean="0"/>
              <a:t> no Sistema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86586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66" y="992426"/>
            <a:ext cx="6677978" cy="534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Logar</a:t>
            </a:r>
            <a:r>
              <a:rPr lang="pt-BR" sz="2800" dirty="0" smtClean="0"/>
              <a:t> no Sistema - Mobile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040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157435"/>
            <a:ext cx="579120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932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" y="1255395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" t="775" r="53816" b="2508"/>
          <a:stretch/>
        </p:blipFill>
        <p:spPr>
          <a:xfrm>
            <a:off x="9005888" y="1254978"/>
            <a:ext cx="2702560" cy="51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5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6094207" y="4851700"/>
            <a:ext cx="59328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/>
              <a:t>Equipe:</a:t>
            </a:r>
          </a:p>
          <a:p>
            <a:endParaRPr lang="pt-BR" sz="1400" dirty="0"/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Evaldo Fredson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Gustavo Machado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Luiz Henrique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Reginaldo Costa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Willian Alves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826718" y="2690160"/>
            <a:ext cx="106095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+mj-lt"/>
              </a:rPr>
              <a:t>Projeto de Sistemas de Informação</a:t>
            </a:r>
          </a:p>
          <a:p>
            <a:pPr algn="ctr"/>
            <a:r>
              <a:rPr lang="pt-BR" sz="2000" b="1" dirty="0" smtClean="0">
                <a:solidFill>
                  <a:srgbClr val="002060"/>
                </a:solidFill>
                <a:latin typeface="+mj-lt"/>
              </a:rPr>
              <a:t>Professor : Márcio Palheta</a:t>
            </a:r>
            <a:endParaRPr lang="pt-BR" sz="18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048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" y="1263650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" t="1630" r="54143" b="2371"/>
          <a:stretch/>
        </p:blipFill>
        <p:spPr>
          <a:xfrm>
            <a:off x="9005888" y="1263650"/>
            <a:ext cx="2694658" cy="51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9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1255396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20523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92" y="1257765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68608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t="1496" r="54632" b="3058"/>
          <a:stretch/>
        </p:blipFill>
        <p:spPr>
          <a:xfrm>
            <a:off x="5547360" y="1263650"/>
            <a:ext cx="2641600" cy="509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1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1056058"/>
            <a:ext cx="9086850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39961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88" y="1061152"/>
            <a:ext cx="9096375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94746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11" y="1003869"/>
            <a:ext cx="5300663" cy="541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9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458" y="1228725"/>
            <a:ext cx="9147809" cy="502458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Menu Web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Equipamentos</a:t>
            </a:r>
            <a:endParaRPr lang="pt-BR" sz="2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1300310"/>
            <a:ext cx="9029700" cy="4953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Equipamentos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2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779825" y="2429917"/>
            <a:ext cx="8637073" cy="8351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 smtClean="0"/>
              <a:t>SISPAN</a:t>
            </a:r>
            <a:endParaRPr lang="pt-BR" sz="6000" b="1" dirty="0"/>
          </a:p>
        </p:txBody>
      </p:sp>
      <p:sp>
        <p:nvSpPr>
          <p:cNvPr id="3" name="Subtítulo 2"/>
          <p:cNvSpPr txBox="1">
            <a:spLocks/>
          </p:cNvSpPr>
          <p:nvPr/>
        </p:nvSpPr>
        <p:spPr>
          <a:xfrm>
            <a:off x="1779826" y="3510753"/>
            <a:ext cx="8637072" cy="977621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 smtClean="0"/>
              <a:t>Sistema que tem por objetivo agilizar os serviços de venda, compra e produção dos produtos, além de organizar os dados dos administradores, funcionários, clientes para uma melhor agilidade no processo de atividades da padaria, e também gerar relatórios para melhor administração.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Projeto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78530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Receitas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1300310"/>
            <a:ext cx="9029700" cy="4953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Receitas</a:t>
            </a:r>
            <a:endParaRPr lang="pt-BR" sz="2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3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Produção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1300310"/>
            <a:ext cx="9029700" cy="4953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2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Produção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1300310"/>
            <a:ext cx="9029700" cy="4953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357042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Menu Mobile</a:t>
            </a:r>
            <a:endParaRPr lang="pt-BR" sz="2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7" t="-789" r="34373" b="789"/>
          <a:stretch/>
        </p:blipFill>
        <p:spPr>
          <a:xfrm>
            <a:off x="4568686" y="1024085"/>
            <a:ext cx="3000375" cy="52292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1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Visualizar máquinas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2" t="1979" r="20940" b="7528"/>
          <a:stretch/>
        </p:blipFill>
        <p:spPr>
          <a:xfrm>
            <a:off x="2311103" y="1181247"/>
            <a:ext cx="7332959" cy="507206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5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Visualizar Produção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9" t="3979" r="21173" b="4621"/>
          <a:stretch/>
        </p:blipFill>
        <p:spPr>
          <a:xfrm>
            <a:off x="2871788" y="905228"/>
            <a:ext cx="6237342" cy="534808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3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Visualizar receitas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4" t="1837" r="7236" b="6119"/>
          <a:stretch/>
        </p:blipFill>
        <p:spPr>
          <a:xfrm>
            <a:off x="1425682" y="1128713"/>
            <a:ext cx="9181545" cy="52292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4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291" y="970336"/>
            <a:ext cx="5865166" cy="5516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0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WEB</a:t>
            </a:r>
            <a:endParaRPr lang="pt-BR" sz="2800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854196"/>
              </p:ext>
            </p:extLst>
          </p:nvPr>
        </p:nvGraphicFramePr>
        <p:xfrm>
          <a:off x="776176" y="1462563"/>
          <a:ext cx="10781414" cy="334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815"/>
                <a:gridCol w="8229599"/>
              </a:tblGrid>
              <a:tr h="541163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dirty="0" smtClean="0"/>
                        <a:t> Cases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baseline="0" dirty="0" smtClean="0"/>
                        <a:t> </a:t>
                      </a:r>
                      <a:r>
                        <a:rPr lang="pt-BR" sz="2400" baseline="0" dirty="0" err="1" smtClean="0"/>
                        <a:t>Stories</a:t>
                      </a:r>
                      <a:endParaRPr lang="pt-BR" sz="2400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Manter Produtos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cadastrar, editar, atualizar os dados referentes aos meus produtos.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Manter Fornecedores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cadastrar, editar, atualizar os dados referentes aos meus  fornecedores.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Manter estoque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cadastrar, editar, atualizar os dados referentes aos meus estoque.</a:t>
                      </a:r>
                      <a:endParaRPr lang="pt-BR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94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SISPAN </a:t>
            </a:r>
            <a:r>
              <a:rPr lang="pt-BR" sz="2800" dirty="0"/>
              <a:t>- funcionalidades essenciais</a:t>
            </a:r>
          </a:p>
        </p:txBody>
      </p:sp>
      <p:sp>
        <p:nvSpPr>
          <p:cNvPr id="45" name="Espaço Reservado para Conteúdo 2"/>
          <p:cNvSpPr txBox="1">
            <a:spLocks/>
          </p:cNvSpPr>
          <p:nvPr/>
        </p:nvSpPr>
        <p:spPr>
          <a:xfrm>
            <a:off x="888053" y="2504829"/>
            <a:ext cx="9603275" cy="2279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Manter produtos</a:t>
            </a:r>
          </a:p>
          <a:p>
            <a:r>
              <a:rPr lang="pt-BR" sz="2000" dirty="0" smtClean="0"/>
              <a:t>Manter Receitas</a:t>
            </a:r>
          </a:p>
          <a:p>
            <a:r>
              <a:rPr lang="pt-BR" sz="2000" dirty="0" smtClean="0"/>
              <a:t>Manter Fornecedores</a:t>
            </a:r>
          </a:p>
          <a:p>
            <a:r>
              <a:rPr lang="pt-BR" sz="2000" dirty="0" smtClean="0"/>
              <a:t>Manter Clientes</a:t>
            </a:r>
          </a:p>
          <a:p>
            <a:r>
              <a:rPr lang="pt-BR" sz="2000" dirty="0" smtClean="0"/>
              <a:t>Controle de Vendas</a:t>
            </a:r>
          </a:p>
          <a:p>
            <a:r>
              <a:rPr lang="pt-BR" sz="2000" dirty="0" smtClean="0"/>
              <a:t>Manter compras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698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MOBILE</a:t>
            </a:r>
            <a:endParaRPr lang="pt-BR" sz="2800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266643"/>
              </p:ext>
            </p:extLst>
          </p:nvPr>
        </p:nvGraphicFramePr>
        <p:xfrm>
          <a:off x="776176" y="1462563"/>
          <a:ext cx="10781414" cy="334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815"/>
                <a:gridCol w="8229599"/>
              </a:tblGrid>
              <a:tr h="541163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dirty="0" smtClean="0"/>
                        <a:t> Cases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baseline="0" dirty="0" smtClean="0"/>
                        <a:t> </a:t>
                      </a:r>
                      <a:r>
                        <a:rPr lang="pt-BR" sz="2400" baseline="0" dirty="0" err="1" smtClean="0"/>
                        <a:t>Stories</a:t>
                      </a:r>
                      <a:endParaRPr lang="pt-BR" sz="2400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Visualizar Fornecedores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visualizar todos os meus fornecedores para que eu possa ter o controle.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Visualizar Estoque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visualizar todos os meu estoque para que eu possa ter o controle.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Visualizar Produtos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 eu quero visualizar  todos os meus produtos para que eu possa ter o controle. e que meus clientes possam visualizar também para escolherem quais vão adquirir</a:t>
                      </a:r>
                      <a:endParaRPr lang="pt-BR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77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719" y="936187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9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1" y="936187"/>
            <a:ext cx="7089497" cy="531712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391" y="3721919"/>
            <a:ext cx="5992268" cy="26396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17" y="1078983"/>
            <a:ext cx="5999841" cy="264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7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40" y="936187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7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1" y="957452"/>
            <a:ext cx="7061143" cy="529585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618" y="2486108"/>
            <a:ext cx="6052731" cy="266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7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1" y="936187"/>
            <a:ext cx="7089497" cy="531712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07" y="1276505"/>
            <a:ext cx="5842992" cy="257384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579" y="3708879"/>
            <a:ext cx="5776220" cy="254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1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943" y="936187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3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302" y="1055304"/>
            <a:ext cx="5809747" cy="553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6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5" y="978379"/>
            <a:ext cx="7329488" cy="551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228" y="978379"/>
            <a:ext cx="2566988" cy="5060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508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38" y="858773"/>
            <a:ext cx="7644121" cy="573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1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1233587"/>
              </p:ext>
            </p:extLst>
          </p:nvPr>
        </p:nvGraphicFramePr>
        <p:xfrm>
          <a:off x="264913" y="1759300"/>
          <a:ext cx="11607922" cy="31725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="" xmlns:a16="http://schemas.microsoft.com/office/drawing/2014/main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="" xmlns:a16="http://schemas.microsoft.com/office/drawing/2014/main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="" xmlns:a16="http://schemas.microsoft.com/office/drawing/2014/main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="" xmlns:a16="http://schemas.microsoft.com/office/drawing/2014/main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="" xmlns:a16="http://schemas.microsoft.com/office/drawing/2014/main" val="2777683410"/>
                    </a:ext>
                  </a:extLst>
                </a:gridCol>
              </a:tblGrid>
              <a:tr h="1882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3065167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Preço de Produto (Mobile)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Através de leitura pela câmera, poderá consultar o preço do produto específico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Cliente Atendente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9982579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Manter Encomenda </a:t>
                      </a:r>
                      <a:r>
                        <a:rPr lang="pt-BR" sz="1800" u="none" strike="noStrike" dirty="0" smtClean="0">
                          <a:effectLst/>
                        </a:rPr>
                        <a:t>Periódica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Realizar encomendas periódicas, ex.: 6 pães todos os dias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Cliente </a:t>
                      </a:r>
                      <a:r>
                        <a:rPr lang="pt-BR" sz="1800" u="none" strike="noStrike" dirty="0">
                          <a:effectLst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4683180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Avaliar Serviços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Canal onde cliente avalia os serviços prestados pela Panificadora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71042290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err="1">
                          <a:effectLst/>
                        </a:rPr>
                        <a:t>FeedBack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Funcionário registra feedback das avaliações e cliente visualiza o feedback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Cliente </a:t>
                      </a:r>
                      <a:r>
                        <a:rPr lang="pt-BR" sz="1800" u="none" strike="noStrike" dirty="0">
                          <a:effectLst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34341105"/>
                  </a:ext>
                </a:extLst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Luiz Henrique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598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82" y="989012"/>
            <a:ext cx="7336631" cy="5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69" y="989013"/>
            <a:ext cx="18288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 descr="https://cloud.githubusercontent.com/assets/5929255/13711096/3b65d252-e793-11e5-92f0-9d226e29d6d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469" y="2613838"/>
            <a:ext cx="1857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6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563" y="989013"/>
            <a:ext cx="7329488" cy="5479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6502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15200" cy="547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77259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22344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8843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22344" cy="5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7538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22344" cy="5479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51168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22" y="1119859"/>
            <a:ext cx="2414588" cy="471773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54" y="1119859"/>
            <a:ext cx="2414588" cy="471773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686" y="1119859"/>
            <a:ext cx="2414588" cy="471773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440" y="1119859"/>
            <a:ext cx="2414588" cy="471773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09926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1135063"/>
            <a:ext cx="2414588" cy="471773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67" y="1135117"/>
            <a:ext cx="2414588" cy="471773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55" y="1160217"/>
            <a:ext cx="2414588" cy="471773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90144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32" y="1141916"/>
            <a:ext cx="2414588" cy="471773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20" y="1135461"/>
            <a:ext cx="2414588" cy="471773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08" y="1137353"/>
            <a:ext cx="2414588" cy="471773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91660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1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314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02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6777260"/>
              </p:ext>
            </p:extLst>
          </p:nvPr>
        </p:nvGraphicFramePr>
        <p:xfrm>
          <a:off x="264913" y="1546701"/>
          <a:ext cx="11607922" cy="49402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="" xmlns:a16="http://schemas.microsoft.com/office/drawing/2014/main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="" xmlns:a16="http://schemas.microsoft.com/office/drawing/2014/main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="" xmlns:a16="http://schemas.microsoft.com/office/drawing/2014/main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="" xmlns:a16="http://schemas.microsoft.com/office/drawing/2014/main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="" xmlns:a16="http://schemas.microsoft.com/office/drawing/2014/main" val="2777683410"/>
                    </a:ext>
                  </a:extLst>
                </a:gridCol>
              </a:tblGrid>
              <a:tr h="312443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3065167"/>
                  </a:ext>
                </a:extLst>
              </a:tr>
              <a:tr h="6716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Receita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u="none" strike="noStrike" dirty="0" smtClean="0">
                          <a:effectLst/>
                        </a:rPr>
                        <a:t>Cadastrar as receitas dos produtos</a:t>
                      </a:r>
                      <a:r>
                        <a:rPr lang="pt-BR" sz="1800" u="none" strike="noStrike" baseline="0" dirty="0" smtClean="0">
                          <a:effectLst/>
                        </a:rPr>
                        <a:t> da panificadora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Padeiro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Confeiteiro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smtClean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9982579"/>
                  </a:ext>
                </a:extLst>
              </a:tr>
              <a:tr h="6716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Manter</a:t>
                      </a:r>
                      <a:r>
                        <a:rPr lang="pt-BR" sz="1800" u="none" strike="noStrike" baseline="0" dirty="0" smtClean="0">
                          <a:effectLst/>
                        </a:rPr>
                        <a:t> Produção</a:t>
                      </a:r>
                      <a:r>
                        <a:rPr lang="pt-BR" sz="1800" u="none" strike="noStrike" dirty="0" smtClean="0">
                          <a:effectLst/>
                        </a:rPr>
                        <a:t> 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Realiza cadastro da produção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Padeiro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Confeiteiro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smtClean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4683180"/>
                  </a:ext>
                </a:extLst>
              </a:tr>
              <a:tr h="6716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equipamentos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Cadastrar,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editar e visualizar lista de equipamentos da produção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Padeiro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Confeiteiro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34341105"/>
                  </a:ext>
                </a:extLst>
              </a:tr>
              <a:tr h="6716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Visualizar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Receitas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 funcionário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poderão visualizar a qualquer momento as receitas que lhe convém.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106686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Visualizar Produção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 funcionário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poderão visualizar que produtos estão sendo produzidos e que estão prontos para a venda</a:t>
                      </a: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lvl="0"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80244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Visualizar Equipamentos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 Funcionários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18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visualizarao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os estados de cada equipamento, assim como suas manutenções e reparos.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Reginaldo Castro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360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1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314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21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1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314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092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48000" y="188021"/>
            <a:ext cx="926803" cy="6549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143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62753" y="991133"/>
            <a:ext cx="5929289" cy="646331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r>
              <a:rPr lang="pt-BR" sz="1800" dirty="0" smtClean="0"/>
              <a:t>Quarta Parte do Exercício</a:t>
            </a:r>
          </a:p>
          <a:p>
            <a:r>
              <a:rPr lang="pt-BR" sz="1800" dirty="0" smtClean="0"/>
              <a:t>13 de Abril de 2016</a:t>
            </a:r>
            <a:endParaRPr lang="en-US" sz="1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48000" y="188021"/>
            <a:ext cx="926803" cy="6549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903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Classe</a:t>
            </a:r>
            <a:endParaRPr lang="pt-BR" sz="28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48000" y="188021"/>
            <a:ext cx="926803" cy="6549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574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ER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124" y="1366837"/>
            <a:ext cx="7429500" cy="455295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48000" y="188021"/>
            <a:ext cx="926803" cy="6549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677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Sequencia Receitas</a:t>
            </a:r>
            <a:endParaRPr lang="pt-BR" sz="28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48000" y="188021"/>
            <a:ext cx="926803" cy="654942"/>
          </a:xfrm>
          <a:prstGeom prst="rect">
            <a:avLst/>
          </a:prstGeom>
          <a:noFill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53" y="1085954"/>
            <a:ext cx="9493547" cy="536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8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Sequencia Produção</a:t>
            </a:r>
            <a:endParaRPr lang="pt-BR" sz="28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48000" y="188021"/>
            <a:ext cx="926803" cy="654942"/>
          </a:xfrm>
          <a:prstGeom prst="rect">
            <a:avLst/>
          </a:prstGeom>
          <a:noFill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1170695"/>
            <a:ext cx="9204960" cy="52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3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Sequencia Equipamento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48000" y="172781"/>
            <a:ext cx="926803" cy="654942"/>
          </a:xfrm>
          <a:prstGeom prst="rect">
            <a:avLst/>
          </a:prstGeom>
          <a:noFill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85" y="1055710"/>
            <a:ext cx="10414297" cy="536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4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8130" y="2648206"/>
            <a:ext cx="118515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FIM da Apresentação</a:t>
            </a:r>
          </a:p>
          <a:p>
            <a:pPr algn="ctr"/>
            <a:r>
              <a:rPr lang="pt-BR" sz="1800" dirty="0" smtClean="0">
                <a:latin typeface="+mj-lt"/>
              </a:rPr>
              <a:t>Obrigado!</a:t>
            </a:r>
            <a:endParaRPr lang="pt-BR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480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1407167"/>
              </p:ext>
            </p:extLst>
          </p:nvPr>
        </p:nvGraphicFramePr>
        <p:xfrm>
          <a:off x="264913" y="1759300"/>
          <a:ext cx="11607922" cy="44451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="" xmlns:a16="http://schemas.microsoft.com/office/drawing/2014/main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="" xmlns:a16="http://schemas.microsoft.com/office/drawing/2014/main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="" xmlns:a16="http://schemas.microsoft.com/office/drawing/2014/main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="" xmlns:a16="http://schemas.microsoft.com/office/drawing/2014/main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="" xmlns:a16="http://schemas.microsoft.com/office/drawing/2014/main" val="2777683410"/>
                    </a:ext>
                  </a:extLst>
                </a:gridCol>
              </a:tblGrid>
              <a:tr h="2713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3065167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Registrar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Registrar entrada e saída de funcionários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9982579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Efetuar Venda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Efetua as vendas de produtos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468318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Emitir Relatório de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Relatório de ponto dos funcionários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7104229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Produto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Cadastro de Produtos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34341105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Gerenciar Usuário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Altera dados e </a:t>
                      </a:r>
                      <a:r>
                        <a:rPr lang="pt-BR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login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Justifica inconsistências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Emitir Relatório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venda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Relatório de vendas de produtos mensal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Willian Alves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984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826718" y="2690160"/>
            <a:ext cx="106095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+mj-lt"/>
              </a:rPr>
              <a:t>Projeto de Sistemas de Informação</a:t>
            </a:r>
          </a:p>
          <a:p>
            <a:pPr algn="ctr"/>
            <a:r>
              <a:rPr lang="pt-BR" sz="2000" b="1" dirty="0" smtClean="0">
                <a:solidFill>
                  <a:srgbClr val="002060"/>
                </a:solidFill>
                <a:latin typeface="+mj-lt"/>
              </a:rPr>
              <a:t>Professor : Márcio Palheta</a:t>
            </a:r>
            <a:endParaRPr lang="pt-BR" sz="18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576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575750"/>
              </p:ext>
            </p:extLst>
          </p:nvPr>
        </p:nvGraphicFramePr>
        <p:xfrm>
          <a:off x="264913" y="1759300"/>
          <a:ext cx="11607922" cy="20846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="" xmlns:a16="http://schemas.microsoft.com/office/drawing/2014/main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="" xmlns:a16="http://schemas.microsoft.com/office/drawing/2014/main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="" xmlns:a16="http://schemas.microsoft.com/office/drawing/2014/main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="" xmlns:a16="http://schemas.microsoft.com/office/drawing/2014/main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="" xmlns:a16="http://schemas.microsoft.com/office/drawing/2014/main" val="2777683410"/>
                    </a:ext>
                  </a:extLst>
                </a:gridCol>
              </a:tblGrid>
              <a:tr h="2713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3065167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Comprar  Itens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Aquisição</a:t>
                      </a:r>
                      <a:r>
                        <a:rPr lang="pt-BR" sz="1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de produtos da padaria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9982579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Pagar Compra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Efetivar pagamento de produtos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adquiridos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468318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Encher</a:t>
                      </a:r>
                      <a:r>
                        <a:rPr lang="pt-BR" sz="1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Carrinho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Selecionar</a:t>
                      </a:r>
                      <a:r>
                        <a:rPr lang="pt-BR" sz="1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produtos a serem comprados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71042290"/>
                  </a:ext>
                </a:extLst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Willian Alves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225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2041</Words>
  <Application>Microsoft Office PowerPoint</Application>
  <PresentationFormat>Personalizar</PresentationFormat>
  <Paragraphs>459</Paragraphs>
  <Slides>80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80</vt:i4>
      </vt:variant>
    </vt:vector>
  </HeadingPairs>
  <TitlesOfParts>
    <vt:vector size="87" baseType="lpstr">
      <vt:lpstr>ＭＳ Ｐゴシック</vt:lpstr>
      <vt:lpstr>Arial</vt:lpstr>
      <vt:lpstr>Calibri</vt:lpstr>
      <vt:lpstr>Monotype Corsiva</vt:lpstr>
      <vt:lpstr>ＭＳ Ｐ明朝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/>
  <cp:lastModifiedBy/>
  <cp:revision>4</cp:revision>
  <dcterms:created xsi:type="dcterms:W3CDTF">2009-10-16T01:03:02Z</dcterms:created>
  <dcterms:modified xsi:type="dcterms:W3CDTF">2016-04-13T23:05:45Z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0x0101020010AEFE09DCD06140A9660BDD0E512771</vt:lpwstr>
  </property>
  <property fmtid="{D5CDD505-2E9C-101B-9397-08002B2CF9AE}" pid="3" name="ImageCreateDate">
    <vt:lpwstr/>
  </property>
  <property fmtid="{D5CDD505-2E9C-101B-9397-08002B2CF9AE}" pid="4" name="Description">
    <vt:lpwstr/>
  </property>
</Properties>
</file>